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8" r:id="rId2"/>
    <p:sldId id="257" r:id="rId3"/>
    <p:sldId id="258" r:id="rId4"/>
    <p:sldId id="273" r:id="rId5"/>
    <p:sldId id="259" r:id="rId6"/>
    <p:sldId id="300" r:id="rId7"/>
    <p:sldId id="299" r:id="rId8"/>
    <p:sldId id="297" r:id="rId9"/>
    <p:sldId id="260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0FA95-CFB8-48FB-91D9-5FCA9B10BB1C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A140D-675C-467D-8EFE-DAB8E960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6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8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39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36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8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9355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03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36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4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66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89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0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75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8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1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258D2B-6AC3-4B3A-A87C-FD7E65178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1AD7A9E3-F44E-4C66-A5FB-1DB75C69E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3" r="1" b="24456"/>
          <a:stretch/>
        </p:blipFill>
        <p:spPr bwMode="auto">
          <a:xfrm>
            <a:off x="1" y="10"/>
            <a:ext cx="757444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D55DD8B-9BF9-4B91-A22D-2D3F2AEFF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60219-889F-45F1-A760-36BD5B6F4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0" i="0" u="none" strike="noStrike" baseline="0">
                <a:solidFill>
                  <a:srgbClr val="FEFFFF"/>
                </a:solidFill>
              </a:rPr>
              <a:t>Nikola Tesla (1856-1943)</a:t>
            </a:r>
            <a:endParaRPr lang="en-US" sz="3200">
              <a:solidFill>
                <a:srgbClr val="FE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A77A10-94A7-45F8-A8DC-B9CECE934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4441" y="1822552"/>
            <a:ext cx="4617558" cy="38578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800" dirty="0"/>
              <a:t>Short story about an inventor and his investors</a:t>
            </a:r>
            <a:endParaRPr lang="en-US" sz="2800" b="0" i="0" u="none" strike="noStrike" baseline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b="0" i="0" u="none" strike="noStrike" baseline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b="0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“The Man who Lit the World”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125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70A5-A54F-4950-8A79-FFBC05AC8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677" y="92265"/>
            <a:ext cx="8290249" cy="682176"/>
          </a:xfrm>
        </p:spPr>
        <p:txBody>
          <a:bodyPr>
            <a:noAutofit/>
          </a:bodyPr>
          <a:lstStyle/>
          <a:p>
            <a:r>
              <a:rPr lang="en-US" sz="4000" b="0" i="0" u="none" strike="noStrike" baseline="0" dirty="0">
                <a:solidFill>
                  <a:srgbClr val="2B2922"/>
                </a:solidFill>
                <a:latin typeface="Copperplate-Light"/>
              </a:rPr>
              <a:t>Tesla’s Ideas on Wireless Transmission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596DA-AEAF-47CA-B12C-99EF1C13D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6600" y="433353"/>
            <a:ext cx="8915400" cy="2095243"/>
          </a:xfrm>
        </p:spPr>
        <p:txBody>
          <a:bodyPr/>
          <a:lstStyle/>
          <a:p>
            <a:pPr marL="0" indent="0" algn="l">
              <a:buNone/>
            </a:pPr>
            <a:endParaRPr lang="en-US" sz="1800" b="0" i="0" u="none" strike="noStrike" baseline="0" dirty="0">
              <a:solidFill>
                <a:srgbClr val="2B2922"/>
              </a:solidFill>
              <a:latin typeface="Copperplate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2B2922"/>
                </a:solidFill>
                <a:latin typeface="Copperplate"/>
              </a:rPr>
              <a:t>Three goals:</a:t>
            </a:r>
          </a:p>
          <a:p>
            <a:pPr algn="l"/>
            <a:r>
              <a:rPr lang="en-US" sz="1800" b="0" i="0" u="none" strike="noStrike" baseline="0" dirty="0">
                <a:solidFill>
                  <a:srgbClr val="2B2922"/>
                </a:solidFill>
                <a:latin typeface="Copperplate"/>
              </a:rPr>
              <a:t>To develop a transmitter of great power</a:t>
            </a:r>
          </a:p>
          <a:p>
            <a:pPr algn="l"/>
            <a:r>
              <a:rPr lang="en-US" dirty="0">
                <a:solidFill>
                  <a:srgbClr val="2B2922"/>
                </a:solidFill>
                <a:latin typeface="Copperplate"/>
              </a:rPr>
              <a:t>T</a:t>
            </a:r>
            <a:r>
              <a:rPr lang="en-US" sz="1800" b="0" i="0" u="none" strike="noStrike" baseline="0" dirty="0">
                <a:solidFill>
                  <a:srgbClr val="2B2922"/>
                </a:solidFill>
                <a:latin typeface="Copperplate"/>
              </a:rPr>
              <a:t>o perfect means for individualizing and isolating the energy transmitted (e.g., signals)</a:t>
            </a:r>
          </a:p>
          <a:p>
            <a:pPr algn="l"/>
            <a:r>
              <a:rPr lang="en-US" dirty="0">
                <a:solidFill>
                  <a:srgbClr val="2B2922"/>
                </a:solidFill>
                <a:latin typeface="Copperplate"/>
              </a:rPr>
              <a:t>T</a:t>
            </a:r>
            <a:r>
              <a:rPr lang="en-US" sz="1800" b="0" i="0" u="none" strike="noStrike" baseline="0" dirty="0">
                <a:solidFill>
                  <a:srgbClr val="2B2922"/>
                </a:solidFill>
                <a:latin typeface="Copperplate"/>
              </a:rPr>
              <a:t>o establish the laws of propagation of currents through the earth and the atmosphere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BEF45-9E6B-43CF-B1AA-C1E9A6806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778"/>
            <a:ext cx="3279677" cy="5353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9D4A95-87D4-4D65-AA6C-0096C28F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653" y="2412133"/>
            <a:ext cx="4212195" cy="2356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CF1677-CDFE-4E4A-8ECB-5975B6C36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824" y="2412133"/>
            <a:ext cx="4322909" cy="24227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06EE61-8276-4411-81BE-DCEF846D5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617" y="4834862"/>
            <a:ext cx="3443055" cy="22250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BF117A-1F62-46A1-ACD8-D5C467826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373" y="4834862"/>
            <a:ext cx="3069809" cy="202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50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76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78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870" y="201949"/>
            <a:ext cx="3650278" cy="6039326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en-US" i="1" dirty="0">
                <a:latin typeface="Constantia" panose="02030602050306030303" pitchFamily="18" charset="0"/>
              </a:rPr>
              <a:t>Tesla arrived at New York in 1884 and was hired as an engineer at Edison Machine Works.</a:t>
            </a:r>
          </a:p>
          <a:p>
            <a:pPr marL="0" indent="0">
              <a:spcBef>
                <a:spcPct val="50000"/>
              </a:spcBef>
              <a:buNone/>
            </a:pPr>
            <a:endParaRPr lang="en-US" altLang="en-US" i="1" dirty="0">
              <a:latin typeface="Constantia" panose="02030602050306030303" pitchFamily="18" charset="0"/>
            </a:endParaRPr>
          </a:p>
          <a:p>
            <a:pPr marL="0" indent="0">
              <a:spcBef>
                <a:spcPct val="50000"/>
              </a:spcBef>
              <a:buNone/>
            </a:pPr>
            <a:r>
              <a:rPr lang="en-US" i="1" dirty="0">
                <a:latin typeface="Constantia" panose="02030602050306030303" pitchFamily="18" charset="0"/>
              </a:rPr>
              <a:t>He worked there for a year, solving Edison DC dynamos problems.</a:t>
            </a:r>
          </a:p>
          <a:p>
            <a:pPr marL="0" indent="0">
              <a:spcBef>
                <a:spcPct val="50000"/>
              </a:spcBef>
              <a:buNone/>
            </a:pPr>
            <a:endParaRPr lang="en-US" altLang="en-US" i="1" dirty="0">
              <a:latin typeface="Constantia" panose="02030602050306030303" pitchFamily="18" charset="0"/>
            </a:endParaRPr>
          </a:p>
          <a:p>
            <a:pPr marL="0" indent="0">
              <a:spcBef>
                <a:spcPct val="50000"/>
              </a:spcBef>
              <a:buNone/>
            </a:pPr>
            <a:r>
              <a:rPr lang="en-US" i="1" dirty="0">
                <a:latin typeface="Constantia" panose="02030602050306030303" pitchFamily="18" charset="0"/>
              </a:rPr>
              <a:t>At one point Edison told Tesla he would pay $50,000 for an improved design for his DC dynamos.</a:t>
            </a:r>
          </a:p>
          <a:p>
            <a:pPr marL="0" indent="0">
              <a:spcBef>
                <a:spcPct val="50000"/>
              </a:spcBef>
              <a:buNone/>
            </a:pPr>
            <a:endParaRPr lang="en-US" altLang="en-US" i="1" dirty="0">
              <a:latin typeface="Constantia" panose="02030602050306030303" pitchFamily="18" charset="0"/>
            </a:endParaRPr>
          </a:p>
          <a:p>
            <a:pPr marL="0" indent="0">
              <a:spcBef>
                <a:spcPct val="50000"/>
              </a:spcBef>
              <a:buNone/>
            </a:pPr>
            <a:r>
              <a:rPr lang="en-US" altLang="en-US" i="1" dirty="0">
                <a:latin typeface="Constantia" panose="02030602050306030303" pitchFamily="18" charset="0"/>
              </a:rPr>
              <a:t>Tesla solved all his dynamo problems.</a:t>
            </a:r>
          </a:p>
          <a:p>
            <a:pPr marL="0" indent="0">
              <a:spcBef>
                <a:spcPct val="50000"/>
              </a:spcBef>
              <a:buNone/>
            </a:pPr>
            <a:endParaRPr lang="en-US" altLang="en-US" i="1" dirty="0">
              <a:latin typeface="Constantia" panose="02030602050306030303" pitchFamily="18" charset="0"/>
            </a:endParaRPr>
          </a:p>
          <a:p>
            <a:pPr marL="0" indent="0">
              <a:spcBef>
                <a:spcPct val="50000"/>
              </a:spcBef>
              <a:buNone/>
            </a:pPr>
            <a:r>
              <a:rPr lang="en-US" altLang="en-US" i="1" dirty="0">
                <a:latin typeface="Constantia" panose="02030602050306030303" pitchFamily="18" charset="0"/>
              </a:rPr>
              <a:t>But Edison cheated him by saying,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en-US" altLang="en-US" i="1" dirty="0">
                <a:latin typeface="Constantia" panose="02030602050306030303" pitchFamily="18" charset="0"/>
              </a:rPr>
              <a:t>“Tesla, you don’t understand our American humor”</a:t>
            </a:r>
          </a:p>
          <a:p>
            <a:pPr marL="0" indent="0">
              <a:spcBef>
                <a:spcPct val="50000"/>
              </a:spcBef>
              <a:buNone/>
            </a:pPr>
            <a:endParaRPr lang="en-US" altLang="en-US" i="1" dirty="0">
              <a:latin typeface="Constantia" panose="02030602050306030303" pitchFamily="18" charset="0"/>
            </a:endParaRPr>
          </a:p>
          <a:p>
            <a:pPr marL="0" indent="0">
              <a:spcBef>
                <a:spcPct val="50000"/>
              </a:spcBef>
              <a:buNone/>
            </a:pPr>
            <a:r>
              <a:rPr lang="en-US" altLang="en-US" i="1" dirty="0">
                <a:latin typeface="Constantia" panose="02030602050306030303" pitchFamily="18" charset="0"/>
              </a:rPr>
              <a:t>But Edison’s DC current had serious problems like it can’t be transmitted long distance.</a:t>
            </a:r>
          </a:p>
        </p:txBody>
      </p:sp>
      <p:pic>
        <p:nvPicPr>
          <p:cNvPr id="1032" name="Picture 8" descr="Tesla, Edison and the War of Currents | Mou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400" y="528173"/>
            <a:ext cx="6953577" cy="405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6" descr="data:image/jpeg;base64,/9j/4AAQSkZJRgABAQAAAQABAAD/2wCEAAkGBxMTEhUSEhMVFhUXGBcYGBcXGBgYGRcYHhcZGB0eFxgaICggGx0lGxkYIjEjJSorLi4uGB80OTQuOCguLisBCgoKBQUFDgUFDisZExkrKysrKysrKysrKysrKysrKysrKysrKysrKysrKysrKysrKysrKysrKysrKysrKysrK//AABEIANYA7AMBIgACEQEDEQH/xAAcAAABBAMBAAAAAAAAAAAAAAAGBAUHCAABAwL/xABPEAACAQIEAwUEBQUMCQMFAAABAhEDIQAEEjEFIkEGEzJRYQdCcYEUI1KRoQh0s8HwFyQlMzQ1YnKTsbLSFWRzgpLR4eLxU2ODFkR1tML/xAAUAQEAAAAAAAAAAAAAAAAAAAAA/8QAFBEBAAAAAAAAAAAAAAAAAAAAAP/aAAwDAQACEQMRAD8AnHGYS1Sdaw4A6qYk/r+78cKsBmMxmMwGYzAP7RfaHQ4Ymm1XMsJSkDsPtVD7q+Q3PTqQEcH7f1s7TPe11Ucuun3ncJeQDUrqimgkgcqvVqNMARJwEz1c3TUwzoD5FgD9xx7asoiWAna4v8MQhxDLZNj3dJaOZdiC5pUly2Xy8iG1kMHZ4mAW1iW1sBYbSlksujKlClcHVVZFAMWNzcQ20AqdLKdBBOAnIHG8V2TtcmUYtS71EnUO5GhTYEiZVai3m5ckmxAjBdwr2w5fl1VC4O61VFOr12dPqSZgaX7sddfTAS3jWAL91/hMwcw6/GjW/wAuCfhvaTKZhglHMUmcjUKeoCpHn3bQ0fLAO+NY3jMANds+2WX4alOpmVqFajFR3ahoIE3lh0wLj24cL8sx/Zj/ADYbPykv5Jlf9s36M4r7gLJt7ceGfZzJ/wDjX9b4we3Phn2M1/Zp/nxWzG1wFk/3cuGfZzP9mv8Anxv93Hhflmf7Nf8APitZOMwFlv3cOF/6x/Zj/NjX7uHC/wDWP7Mf5sVpxmAsuPbfwv8A1j+yH+bGfu28L88x/Zf92K04zAWX/du4X51/7L/uxn7tvC/Ov/Zf9cVnOMwFmf3beF+df+y/64z923hX2q/9l/1xWbGYC0GQ9sHDa1SnSRq2qo6os04GpmCiTNhJxIWKa9jR+/8AJ/nND9KuLlYBNWnUvICOrGOX9v2jCnHF6IJDGZHkSPw/bp5Y7YDMRv7V/aEchSNPLaTmGbRqbSRT5QxOiZZgGTcaeYTO2JCr1lRS7sFVQSzMQAANySbAYqr7TOO0c5xOrWoyaXIgM+MKACyz4QYMffuTgBrifEauYqtWr1GqVHMszGSf+QAsALAWGPfDs0iXNJHaRBqSVX/cBAJm/NItsce83w9FQOr7+6dJI9CZBJ+C4bcAeV+1wOpY7pZEJTsp6swaL6mLGSIgTBMzqnxos4L85VO8J8K01GnTYbxM7SToAvIYI70zM+W99rCQfS2OlbNs2qSeaNV7MQSbj4mfjgCTN9taveipRVBpEBnVajaZBIlhyzA8MG2++OCdr804ZXZ6urYGHEQAQUqK6kQq9J5Re2B1WNoPr88E3Cst3sd69AMbqSyU2PW7LRcsYB6+fU4BZl+HrnOem1Oi8aixQ06beKddMsVFPYF0BVYGsKpkZw811qjK16TaqRYGm6kik4vqommrPTk6D9WCDM9QQrp516OYOXCFXEaEZwGLaLFawOmpcAKw0uZADLsWT/TD6PrR9flzoCuCuqjqg0yBEGm8aR0VmGyKMAe8J9qWeyJRM3TFegCUaXLVlM3AqHxQIIDSSGEt5TL2a7R5fPURXytTWswRsyN1V1Nwf79xIxXBKTVafIwJWYVahGZQzzBqbVBIAtyUyCN4jVhT7Ju2K8PzZ73+T5jSlRjukE6XgWgajI6AmNoISB+Ul/JMr/tm/RnFflOLBflH3yWWP/vn9G2K+gYDCMaxs4IeyvZHMZ9mSghlVLamBCcrKGGoA3AcGBJ9MAO4W5ThleqJpUari4lEZhYSdh0GJi7EexGVFXiTETBGXptED/3XHX0Xy8XTEv8AC+B5bLiKFFEgRIEtHQajePScBUz/AOls7oVxla5Voj6trkkwAI5mMTAkxfbCOtwmursjUnV1IBQqQ0mSBp3JIBNvI4ufUcKCx2G+OFJKaeBFX+qoHw2wFMczlXpkCoIJExIJH9YAyp9DBxx7sxqgxMTFp8pxc2vwzLOyu9GkxWdJZFOkneJFj64Ce23s3GYYV8qKIzAmDmDUKAzqBRVOgXJMMjLtbeQrVWpFWZWsVJUjyIMHHIjBf2i9n3EcqHq5mkAgktVNWmVY+hLaixOwjUfLAhgNjGRjBjc4B57GD+EckP8AWsv+lTFx8U47D/zlkfzrL/pkxcfAcHnUOYAXsRc3Gxn5bdcd8Japhk5NW9/s7en/AC284BVYCPvbJ2opZPJmi9NKr5kOqI4JWF0yxj7JZSLgzcbYq9iTvygKtY8TC1CO7WjTNED7JnUSPtGoHHwVcRjgNjHVMq5EhGI8wpOOODjsL2XTOlaepDJl4B1og1dbgkkCBbeNVwMAF1KLL4lI+II/vwu4JwLMZup3WWpPVfyUWHqzHlUepOJzyPsm4eKmtg7g+5qKU/kBzQfVoBtiR+C8Oo5dBToU0pqNlRQonzgdfPfARH2Y9hMjXxCuQbRToRb+tUYEekAfPBjX9knDz4RUp2glCt7yDBUrM+YIPUbRIOMwAD2c9leRylVa3NVdDKlwoAMWOlQBI3mMQ77UeAVMvxBquZA7qtWZlIZm+rkMQDpGwMR02FoxaDHgoDBIFtvTAVC43xM1JZA4Utqh1iB7jCLAx1BG3XDfxPVqFRm1iqurXEajs2ofbDAz5nmvMm3nG+BZfN02pZiilRWBFwJE9VbdT6i+KodrMm+Vr1ck4/iahAO0gCFeNhrp92T56Qd5wBl2u4ktfs7w+HLGlWNFtUSpWm8LboFKR6RiLsGD/wAwL/8Akn//AFUwv9mXs6q8RqLVqqy5ME66gIBcrHIgJm8+KIEHrgGjsN2Lr8Sr93TlKYBL1SpKqB0B2LHoJGx8sWe7H8DGSydDKiCaaAMwEBmJLMR6FiTfC/hnD6eXpJRooqU0EKqiAB+sk3J3JJOFuAzGYzGYDMJqmXBuLH8Pu/HCnCbMVYsNz+H7fdgOIqC/mLH9juJ88daBJNjb7x8sJGY9b/H7pjYeu4xzq8QKMtpUqDa5Bkg9dp+Q/Ag5ZimrKVZQysCCpghgehB6HFZ/ax2Np5OouZy/Ll67MBSNmo1B4kIkyNyD022gmwmeDH66k+pGWGQklZEwwsSp6GB0Eg3wH9pOz30ukyMoqo0toJutW4Do63DbKSNQIW6m5wFaYxkYW8Y4fUy9apQqoUdGgqbkdRfqCCCD1BBwiOAfOww/hLI/neX/AEyYuLinXYb+c8j+dZb9MmLi4BNVFTWumAnvSbn5R5eo39IKjCLNKveUyzkG4VbQTb0nyG48uuF2Arv+UVUnPUFNMLFERUmS6l2sR00sG/4sRNg99ttOuOLVu/JIKoaJ6dzFgvoG1g+obADgNjzxKfsU1CuwLgBlJCABnZV6vN1pAmbQS0EHlxFYGJ59i3ZzRQGbfWHqggDmWUDWJmzSVGkgHYgETgJJp6j5ncnz9SfwmI6MCcLsnY/sfvPn67HDXWeG0r0jl2Bn16ehNxEG27tk6R3Y/d+voD5jzwC/G8axvAZjMZjWA3iG/bH2GfNV1zFKm0mnzVECkDR0qgsIXRLBxJ5SsGViY8N3Hm+pK/banT+VSotM/cGJ+WAiP2qcCo5DhXD8rBqU6eZXvIOlqkq7VCDfTqJaN4keWJX7M8Pp0MtSpUqKUVCg6EOoAkSZb3j5sSZ8zgB9v9VUy2Td1LIubVmUGCwCMSAekicSZkmmmh06JVTp302FvltgFOMxrGYDeMxrHDOZgU1LQSegG5PlgFGEOYokNqAkHcesAT9w/AfLpmamnmJCoASxJAA9STsIwkq5piJQALYd5UsLmBpU7kkqBMAz94Y7giSQd4m19v8Ap0IOGGtVkFY8BLA+VOoJuR6oRHUCIuMOj5pVXXVqKNpZtKCfU7RcWnyvbA/25dvo+qm4kNcjohPMJFluAdps3WMA4dlM+Scwgc1KatqBbcGSKq/IjV5Es3SMdszUWnWcIHuRIMaSYHhFmPwEi2AbsXmGXPUFWNLl9c7sO7qAERbc07XsP6MYOuHZRQodmsq2YEwKckgX92LR0I8tggr22uGz6NfUaK67EXDOAZO506ekC2+I6wX+1DjKZrP1HpMrUlCqjKCJUDrO5km4tERO5EMA/dgf5zyP51l/0q4uJin3s7H8KZL85o/4xi4GA41GOpQFkXlp8Py9f1YCO03bWtTrtl8rTUlW0a2VqhdwodxTphkGlFZJcvuSIMXNqyMWQq+kAnUsA6hFhPTEa8LI+lAk83e58Sw976W5N45YDfGIbrgBX2kdh87mmPEGqCowQaqEBWRVmVpkSCBJb15jJ2xDboRuIxbjjeWqlFGXJ7xWDASACRJg9IJifiSIBnENe1Ds5k6CHNZYyz1mV1UrUVSN1PSmqyo87gXBDYAC4dQWoyUKKvVquwVRYAEx4V3ZvUkAR1xZ3g2S7qhSpIop00RVAXmMBQLNA1TG9tW9mBBi/wBjHD0epVzYpooX6lRJJE6SxJsrHSVm0XEBd8TDtt1v6t8Sflc+hA3wAxxnP1aVXustRl2DVC7k6AI95gBJNtrgEEg7kd47xvi6Iv76o0jErTo09ZcAnxEqWAuoJVRER6ks4nwxqlQnW4BtCEKN/MqSTAO15nyGG1uz2XNzSZasrqLs1TUUMrq7ybSfSxPQnARrxDtZxloRcwxLEhRScDVpaCUbVrYgjTEdb3wt4J27413X1dWjUFMwwqglwR7rl4aSfMz6iMFnCuwtBErSq86soSxSmGcOYPetMMiMICxab7JMr2MqKErNUDNYOSrHUukaVqFdQLrstQ72UgwHAFfYztjmMwn76opSaTBFgRv4ZYgwR1Mx0nBfX4lSSmatSotNACSXYKAPMk7YEez/AA9S4Qzo9LaiCSfgJCn4+oOGP27KUyVGmhYLUqBXIUtyqsgQLySB6b4A8pdqMm1Q0lzNIuG0kara78urbVAJ0zMAmLY68Yqw+VXo9cD7qNWoPxQYrNw3K99TA+kVGQczahCqWfR9Y+t1psWVdIqaVYhTI3xJnYXheYVqVc5sPRXMKoo6n1BtbodSMYQ/WsGAv9WCbyACn8owkZLLEbjMiPj3b4kHsnxJMzksvXQyr0kO+oggQwJkyQwIPqDiPvyjz+8Mv+cj9FUwp9jPaOh/o6jl1Ze9Vn7xFkaNVRmBM+YINrXIGxACUcCXE+3OXoVO5dXaoH0laeliARKOASGZWFpUNDAg7Yfs4XZKi04DjlkmN1BnY7BtusbjcDnFezXDKdAVM6lLRTmajkiS1psbsZgbnaOmA1n/AGkZGkyqTVZiwVlFNlKWklhU0zF5CajIIibYff8ASVGoFIcENAUbzqMDbaZ64hDjXZ7K/SNGSyeeqVDea/JS0lQQ6r3bO1m0xymZtax17M6weowq0FpullEqQGOrVoAgCQpM6Z5iASAZAg4lx6kMqrNRfMMNMU1RiGqAeZEAAgyWiIviFu0vbPimdcpq7lKbLqFJk7tSKutC1TUQziAIB3p+cxMHtE4UHyVVJ8boOosagJFt7W9ZM4B+w3ZOgzmvVepNNoSy1I5ATqDhpEnwgbn7gH6VPvmpU81m2hVRStOrl+VVKkQq1WJkEktpJad12w68M4fnaVR6biBv3jU5+k0xrACRygoDOkEbAaRI1GPDOxVCjrWkr06euY5gW8gQ5abSNvDsY3UcP7NU6SfU1aqUQ5IQlKqIQIml3yuUsWuDct54AHyWc+i1hVK6NDgyCGVRLKeZoFpiJtzX85D44tI5NqDVIBQagHCu1FgQ+nV5gMfWGGGLtLwOmEKKCZUkKTI5muR96n1EbSxwH8SRq6gVV1IlMKOaGDI2oSp6nkk+qzEkYAG7d8Iy2XqUzlGY0qiSNR1EFeU30rv5Rb0mALYJu21X6ylTEDu6XMAZGtnd20k9OYf9DIAyMARezsfwpkfzmj/jGLf4qD7Of50yX5xS/wAYxb/AIM01MVKZcw5kJzEDcA2mDcr0n7sAnbHhjJXJQNBqpmqZBiCITMLbpoPeybybTECQqzsGUKsgk6jMaRG8dcJeNcNFemF2dGFSk8ToqCYPwIJUjqrMOuAGe03F6ifU0ArMygg7BQZBvMCL7X3ggSQ0f/TStk62UDoHqQHZVVhTaFI0ibkaQdUgCxDAqZV8dpirT01JoNS0h4kilBm4EHu7SlRfMg2Jw05HgzUcz365hWQ02VwNQLhVLLqQgqhVjIJPUgWY4B17HdnfoGX+jmp3gDs+orp32BBPQA7xu07HSS0mkR1/H8fj18/JrN1Q8gYQRv1v1FxJJsCIBOxAPhbtkGk22v6R5+YAuD1sR4kYaQd8nSGqT02t/wA/gPWwFiMKMzkEqGWF4iRY+k+cT1wkSoBB/wDAt8+nxtsWAjC/L1ww+7+6cAmXg1AGe7BI+0Sw+4mMcuOPyBBHMbj+jc38hI/A9cOFSuBHWdowyZ7PLrAILOfCi3MwOpt+wYdcByy9JlKlfdNhb577m8fM7Agjt2p4cMxTpUypYGpPui3dVDcOrAg7EEdemPdOkZBYeoHW4iwPpIv6jbDhlFlV/on1+yep9G/VgBHOdm1NFqCZepTWraqofQKizsWTXCiTyBlB1tbc46dn+ytDI5jLUKYYjuszWJYz9aGoJq2301qgHoTg3w1URqzlQ9KdGmo9Gd3Zx9yUj88BHX5R/wDIMv8AnI/RVMBXsT4lTyoz2aan3jUqdE6QeYUi7CowsfDyk/iQJODX8o/+QZf85H6KpiGuwXaH6DnaddhqpGadZdw1F+VgR1izR1KjAWl7OcXTNU++pghaipUExNwVi39QfeMduLcEoZlqZrp3gpEsitOkORGqOrATB6SYvhh7P5JcolJaBL5ZWbQ1m+oq6GQhuqqxjV5J6yTLAC2a4RrTuKdFjSjSTWrVdJGxinqk28464W8E7PUsuFKjmAubx1FpnYW+XqcPmEVDNaq1SmCIRUnzltW/yGAR9qsr3mWdBvYj1IvH4YFfZxmxrdQQAwBCxBBuSI6Xv+xgv4xmVQDUQAJYz937TbEV8PzpOZevTqBWpGoaSEwGGsqJG5U8ylr2P3BL1bKh2BaSB7vQnzPn8Nseq1KUKjyt5fcOnpjjwniKZijTr0jKVFDLNjfoR0I2I8xjVfMsrEW9P2+Y/a2AD+MZMAMi7EFlJM7bX8wSLz1Xa8R1xFDVMK0SYIBUMwW7C+/My9NhMjmxLXHNIIsNJ1DYfHbrZjba8W1nEb1KZ5SAdXesBL3B5Yg9Y1Wb3hJsQCAiztjUnNOL8sLcz/SMeV228588MU4cOPMpzNcoZU1amk+Y1mCLnp64b8AS+zf+dcl+cU/8WLe4qD7OP51yX5xS/wAQxb7AJa7gOkuQTIC9G23tNviN8KsZjWAbeKcJStpeSlVJ0VUjUs7i9mU9VMgwOoBEccd4nmstWOWeiHfSH7ygAqMjF1XvNbTTko40jVsILYlrAT2hRTniH2bL0hvYxVrG/wDxb9OticAk7KVWfL0jUYE92lxYFtI6G6ySPWTeJXDtrC7W+NhAv+FzI2kkRzANnCYAqD7NSoL8oguxgg2Bg7m0z0LQ5MTuSesGCDIPWYOobFbExI5hzApUjrPqOvrqjrsbf1gQZlSqGYMx5CIvf4X9bN1uMJskQogAQYiJgfZ5uq+RtGw8hz4rn+5pmoQTEaVAuWLQqjYAliFMwBIJtfAOVVgDcx0PyuAWj7puTtM4A+M9oBlMw7MSQ4KpBpiXMsRzkeIabnY7gDcH432/4gznuJNIG7GQi+FiquNIAUMoLPuWm0gYAu0nHK2Yb6waRuFg9bkybkE3E9IwE69nfaIuaDWICgTqKMIm06GYptuwF+pjBpwvtFRqladMl2JOwi03aDeL4qfwlpqU9Z0U3YqzlQyk9bMCsgMBtYN63nr2cdsqSv8A6OqJSpspC06lFFRKtgJYKSAxLL82ixwEoswFzhq4AAyPXH/3FQ1ReQUhadMj40qdNo82OGzjNVsy65VCQrzrZZ5aQjvDINmM92pFwXLDwHBOqgCAAANhgIp/KP8A5vofnK/oquK7YsT+Uef4PofnK/oquK7RgLAewjtQMxl34dVP1lJWNM/aok7E+aM1vRha2JeotKg+YB/DFTvZn2jXIZ+lmKk90Q1OpAkhGG4Ho2lrXgHFqOG5ylWpipQqJUptJDowZTczBFrGR6RgNcT4jToIXqGPIbkn0G5wP9m8vVq0aubVjSrV31KXXWoRSQoZJGpbsbEGGscJ+13Dmq1aVJJmrUB1yBpUA6j6lRJE2mMFGazNLL0wXZURQFUfAWCgXJgbDACPa/g2ZrVUQN3odGIUkpT1oFOl1FyjGSObeAepIAnAsxRqHvGYMUhyFQBltyh4B6ARI0wY2xLFDtRl2OqCsBuZjTHKIJ9+R/23wF8T9ptEOxpURUEKzfWry6uUKxRXAYsIN+vXAKuxnETlqvdsSKTgAgzFNphSBex2PxB6XP8APUzIKi5t8fL+8/ecRXwftjQzeYRKuXNFqhPdPTLVEZyPe+rWbbNcbi2JU4UjhOdi1zE9F6Dz+++AYeMGApJLXj8JFz6jytIMWtD/ALQeIVcsimk0GpUrCbytk8F+QgiYuVJEXE4mDtK0EhSASTAnc7XOwJJaAfI9CYgb2o1Ca1Gk1ilMu3oajTB+AX4XkWIJABxsY7VqBU/j/wCYxxwBL7Nh/CuS/wBvT/xYt7ioXs3/AJ1yX5xT/wAWLeYDeMxmONWqqqWYhVUEkkwAAJJJOwAwHbAd2iWc4LE/UCYkwA77r1FzebeuBrN+2mitYrTytSpQDaRWDhS0QJSmwutxBLCxExjVTtxlczmmenU0hqGXAWr9WxfvK5KgPAJGqntIOrfbAOWWbRX0gGaiyCSSCVgQR6poMQPATuJDsKhAJiRbcjl8vQCBytt0NvCMZqtSqjlqLqW6lWB0ODNiCdjuPKR5guHA+KCsSjAJVUnUpO4JjWhnwuREiOYQYe5B6o1TqM7mbEEXO9vdJ2I84P8ASbhx3I1atOFqimNUwws4jYkXG6nYk6Y64U00iCZ/utsOk72tEH/hx1qgG+7Db1E+e2/UCBMEXkAM5nseKjhxmqoAi0UdKH0V6ZiTaxuYnoAg4t2CaowqfvbNMJCpUQ0mg3IFRSyHckApNt8EuZmJDaT0MdPgdwQCJ8iRLaQMNuZOYLXptrWfrE1rYz4h4T79jIBBgDYg18S4XmatBctU4YGAMF6ncU7KQyAd09wCWNgJ1CR4sC3HeyYTMwFrUKlQq+kCU0SsMlWmx0/WAHSTMoDIxJfDGzbOq1XqlZH8Z3cL13WkpPTrEgnawU9qE+spIINUjSszLOxOkSPdGlmMXCo5G2AW9kEDCtXnUalQoGIglaU0z0FjWFd//kwRYR8LyK0KNOiklaaqoJuTAiWPUncnzOFuAif8o/8Am+h+cr+iq4rrixX5R383UPzpf0VXFdMBs4nj8nbtHqp1eHuboe+pf1SQHUfBoP8AvnyxA+HTs1xqpk8zSzVLxU2Bjoy7Mp9GWR88BcLPUJ0uPEh1D18x8xhFmez2XqualemKzGw70CoqDeKatyr8hJgTtjlwXtBSzuXpV6DHTW/4qZ95WFxqBtHzuMPowA/3dJOX6NS5SQo0gAb7CPLyH3YRcTzFUg0qCLREiXCKZEX0jYHbe4jBSaKkzF/Pr06/IY8LlUHui2ADeGcGTLg1Hl6pgamhnJ90Anckn0EkYL+HZfu6YUmTcsemoks0ekkwPKMZWoJIqEeAEjyEAifiBI+eBzhPFTVotRLAOvWZIUkxHSQLA32vgOHFl+kVCo8AYAt66gYA9WKDbosjY4gv2g6f9J5sK+sqVUteNSoveKPKCCtyTI6ziY+0vGKeQy9XNtDGmdFFf/UzBBAmdwgJMdBqi4GK/UnLamclnqd47MerHUZmPtAD1Jj4h4dAbW6m9t1/UR8N8eGyQciBpmJ8gST/AHR8fTCqpQAbVuqlpNzpEkdPiPkRvue3clWBglT/AEoncEG/LEgdd5v0Dv2Byr0+J5FmHKcxShgQQZYdf2OLbYrH2PoEZ7KaAKhXMUyo1dARqN4FpYjeSoG5vZvAbxEfts7UWXhtJjz6WzJXxBJ5aY9WNztbSPfxJ3Fc+KFGpWYFhTUsQIkx0BYgD4kgYrTxzIZsPUzGZBbWxqu45oJ8QdQJVRDL5AIB5SCTRa1rMSLE7N7qjbf7533UPQVoLREsVYQvvMAQVjUQdVxB8xa3pKDOtMwCt4geIaiLlhexbb4wN8bQ1JGlQLtLSSfEwNyYI5d4iGN4BOAIeD9rO6Hd5/LUs7QUL/GU6bVlEX0u4AqAMrWeHmxaRBkngnZ7g+aUZjJ00VlPiolqT0njZqYjSY3VlgjcEYhasjSxY3kGSVJkHVqDAcwu3U3AmJnHfI52pl6hzGXc0szAANwhAkHUuziVA5piJI97ATZnGqZflrwVnlrgWk2AqLsjRa/K+25CHb5oLuJJ6+IeV/Pp6x0kQBvsv7Q6eZbu82nc1yFXYilUPh5ZujEwNDX5QJNhgkq8AAE5ep3Vj9WRronr4bFLTGhlEObYBx4VmlLHVGrcmB/56X3mJ6jD0tQHqPP9vx+7AJmadZT9bSfSL66JWoAfgQHJspnQZgGReOa52qIREzMHYrl6wXcblkAWCPODojqZA8qVlAuR6De/w85wy8FJzFRs23gumXWbaJ5qvxciAZI0qCCNbYScN4PWqc1cGmt+UvNSIK+6dKEjqCTBIGg3w6cHPcxlH9wfUn7dEQB/vJKq3nyt70AHjGYzGYCJ/wAo7+bqH50v6KriuuLFflHfzdQ/Ol/RVcQPwfg9bMv3dGmXbqfdUebNsB/4F8A2YI+znZStmuaNFIbudzseRfesRfa6iZZQTjg/s2pUCGzVRKrgSyAwixcglomIgkwok7RqBwmRJ0rpPnCkDSBcliJ0jfm6at2dlChx9l/Z56KZhKDRTHdx3gLB6stqLC2khQosB4hIJXBbkOPvTqNQzalGEkMOYaZ3kASg6PFoh9JHN07DZXRlbhpapUJ1DSeVu6HIZ0CKYhSSQIBJN8OfF+FrXQAkq6madQeJGiJHmCLEbEWwHNuNUyT3bo46FWDf4ThKOPgnx0gfLWJ3jz3m3x+7DbT4RQrVdGZy9E1wBLaRq2MOjeJlOmxN7EbqY51MnSy4lECtJELY7wZtttci5iwsCCbtN2lNVTRoEEEAO3nqEgAblYBJ08xtsLlDrNOnTpUmPfVmCU7AlmNmqMu3dhQWA6KLTcjzmK1GmGepAG7ARq3gA/Mfgeg5UvC82MtlsxxvMESabLlUYxM+HTv4mAAtIUO3vHARn7X+OitmxlaTE0MoDSEmddWZqufUtb/dnrhn4YBoDECwW3UiI6mBMEX+10uQP1CzEu0kk3J3JMm/xvh64MsqNQJAJ2NgSJB+RgxbfpGAdYNxbQVlgSTzXFwfDYJI9QOsY8LQYRpSQokjlBgNeAeoBgze87Rh0ydJS2tgIVSAACJQR4gBMbwNwJUgAacKaXCmeUCkCCXG8XA5gdxYgqLkhl3W4KuweUZM5lH0zzpKkEmCSPBsrAkPaYC7nS2LFYg/shlFZ6BJaUqU0JkAzTqokFhYTonoSRPKWIacMAy9rv5HXvELIPkQQQT6A3+WI7rUgRzCT9kQYmAd+UmB8LCD4WxIna4Tk69p5Da36yB+I+OI4JYA834z12kjmPpFpaYhwAZc/wAFj6zLaabGxWCUq8zHZbgyG5hBuZ8JCsOaVWdaTLoqKSRTa9Mydc02LaWF9xG8nSdjSrO41QYkEST99xsIMedrcrO1F8875PJUVrspGuo8ilRPm1UbEEmFp80ljNmDA01+HFXUtqGkqTEMd4tayyNJFiCWIUGxRZLSCBpggLJ1aROq0vEfaNiR8iNMp8L9klPQozubzGYIEaFc0qQEAbCWJgASWvGHNvZJwgj+TMD59/Xkfe+AhmFqAU4a0QqrpFkG4uSSzJJnc7QBgt7O9uK2ThKwNagNEwwapSDEhSGaFYTogeZMdVDzxv2QFQXyOZadzRzJ1o/p3iwwFhvq2GASu7Ulr5fNIaNdVLFHiGt41izrI1Sp6HoCcBO/DeIUa6LVosrqbgj4kGQbqQZBBuDY4WUwRsSvp8o2Py9bCxFsQXwDiGYyrF6BMll102kIx5twLqxBHMBNjMqSuJY7O9o6WbUlJV1A7yk9nQdDFtVOdnFvnKqBNl3Jmeh8on9v2jbHHieSFVQAdLqddN4nQ4BAMSJEEgiRKsw643SzCrT7x2CqJLMxCgXI5iYHzwHcZ9qGUTUmU/fVQWJQ6aK/1qpEEf1A2ALuE57vVMjTUQ6KqTOhwAYnqpBDKYEqymBMYU5nMJTUvUZUQXLMQoHxJsMRzwjtM2YJr0Ki95Vp0xXqtTCJlQpciklO7PVGtyWqMUUENswRn3K8DooxqlO8qzJq1eeqW2s7AsoExpEKNUBb6SDP21yycWSjRCuMslVapqDxVYUqFpp4lU9542ANhCnUpPrIZWlk0FOhTCTACp3iwTMXg6nIBGoknyMcxds0FExE+ZCm5nqZ3vedNzJgk1GvNq0ECCzErpYmF1C4EVLqYkjeoQAZB1YDhUZmYBWLtFoqqFUXv0k2IBnmIZgQiQHDK5VUAhWZiAdWnVJ3UhQ8A3Olbe87X26omgldWpyYqEvzM3LymXIJIXm84AkIh08uJBadGpUdlYKG1ONLlmgyiHupLW5mtJGm0QgMuT9oCZFKwq0SctSrtTV0ctUaq7mpUADEhwrOblwbHlsYOOB9q8pmyFo1gXInQwKORvKq0al/pLI9cQb24yD9xwtXilRqGar2hKtQh3J0yBZ3IK2YRPhsVUa/BqNKllmaQFGnvWBJAM6nvYdQy6bXEDYJYzWSV2R7h0Mqw3jqp81PUf3GDiNvaDmM2M2oy1Gu6aZ1LQrMA5LBpYLHQH11Y95PtmlN0y2WzCO1VgEQt3rLI3LagqqoGpgxkwYuboe3/afN0aCnJ5oESod3SnU16n0agpQxDAABBBhyByyQZ6PDMxWYvm6NWjl6YarXaor0joVZKIamkF25RYgTc+GMB/tH4rWzXdV3aKRtRoLanQp6ZUAdWKxLQNogAAYf+L5PKmhTz2azdTOM4Dd2WRKYIkadKSAwYOAdjzWG+H7Lez2txI0qtVDkcsl0QlnzFQmOdgTppTAIBkgk7zOAEPalwlcnluHZZQAVp1GqQAC1VhSDFtiTyxzCYAEkbC/ZupEkzYiAASSSG6+6PM+to62JT2V8OIHfjMZhhbXWzFUt5+6yj8MJ817IuHEfUitQNjNOq7XExK1dQIuREbE+eAAMhwxwV1PBAckqQB8VkWkCJI5lXaxgo4flvGpWAoICi0HUF6k9BF5a2hjIUlFxPgWd4Ye9q/v3KKG1Vaa6cxSUjd0uGUEAlhexJjHfKZZ88neGoKeWqRop0WlqiksCKlVZOyXppJizMRzEHTspSHe8tx9IYiJtDBGjlJA1I6yd4glSLyXgLoZQCtQCKoUOtomFuykdALkA7+Tt4SZ4Bn7WNGTrkdEPQn7gLziNysXIBMDYwoFzAiLABrjppjRpApSN2w/kdeSBybmIFxczYj0OI7Dk7LpA+BM2NurGRM7nQtywVnBnz1OrWq0sjlmitXJGuLUqYvUeI90AgE6TdIClVWnMPZ3gVHJUEy9BdKLufedurOerHqf1ADAH7KsmHzmezRA+r7vLU7DlAHeVAI3ElIPUDZfCJB49xNctlq2Zfw0qbuR5wCQPiTA+eA7UM7SdmRKiMyWZVZSVMxzAGRcHfCvEIdjstU4fmuG5usT/AAlTqpmCdu+qVDWpEj7R1U1+TYO/ajx6tlcqiZa2ZzNVMvSP2S+7fIWHkWB6YAi4jx3K5chcxmaFInYVKqIT8AxGB7tl2dy3F8oTRqU2qKCaFemwYK0eEspPI1gR8DuBjOBezjIUKcVaKZmq16lbMKKrVHO555036D5yb4IuEcHy+VVky1FKSs2tlQaQWgLMCwso28sBX/sNUbny9RIrUS1NlNuUTAaJMqVqKSBcBVm9ydEIYOrGm63SokKwmx07gkGxB1bkQRbDR7Tl+g8bGZQEJWp06lSBtLd2xA6kMlN46k+uHt6yECpRClWAYFdLWYXUt0WZgepg4Bq7Xj/SaUpqqK1KURRUjKZghohdULRrmYGqzWEi0Cv0koxoVh3ZQ6WDLBUgcwZTBHTaZ/HBK+TPfVKdVSaVYM86CYb31YdAQQ+qw8Qnlw3dreFOyK1N9TUQwOsSRTgkKriSUBuFbbVCwAZBSOJNluFLXSQTmDqInUdNfUASIgFBTETdQRJgaZod+UsfIRYdRICgwJI2BgASWgWaNs32QZeC/QwNVbSK2nb60kVSonpA0ifKSdgpF2Hz71uG5U1A3eaWpkHxE03amRzgAuxUEhrE+I7AA5MIG+n1l+v2TOrX5k87e+CsHCKrXKujhtKiULFgdCsVBMrU8chBIOkBiqG9lWZqqNiZO0Fx19yGDETu38Yx8EiAETDvRpQsabBk16xv4SiBKnO25Oj6oBWBIl2wDvRgCzaUHKIbmJnwgirdjA1EfAHlJwK9tqtStpy1I/WVD9HXSzaKWtDrAAqnUe7DbDYR7xAMK50iS7SIQlRWhZgCnSAaSxMCd/hAAF+GS+fMnly9AsyXKpUrNpXUzswL6adSZgcwgzgG2tw/iL0+7r1MkyQAVajUK6RIPKXAjfmi1wCMAPE/4Oz9J62WpogknuO8ArqRJhKjsEg6YHL0JBnEw0ZUidyQ3Xc9VIOqd4KnXfeqLDpl8itRqc01qDWCA6qwHNdgI09CdS2kDVTVhICDsvmMxVzw4jXStQWoWcVFpto06dAVWdSpXTymZBE+eDI8UpV2Qq7O1N9d3SXdZCCobzpMFQOWNO0RieRgU9qGeejwzMGn/GOq0Uix1VXWnY9DDE/LABXsu7NDOVTxXMjWisVyiN4eQx3mn0IIUHYgneDiSq/aXJI2l85llbaGrUwfuLYU8H4emXoUsvT8NJFQfBQBPxMTiNPZD2cyeYydapXytCq/0quuqpSR2gaYEsJi5wEpZfMI6hkZXU7MpDA/MY7YijttwZeDlOKcOBpItRFzWXUnuqtNjEhTZWBMW+0CIgy4du89VzmcyvCMvVeklema+YqpZ+4vCqemoqQfis2kEC/NdqMjTY06mdyqOLFWrU1YfEFpGAXiGSTh2bp1KMHh+dqKpVTyUcwbqUIBinUvYAwbiOWCzJ9gOF00FNcjlyAIl6aux+LuCxPzx57X9n6b8Kr5SkgVUonulFtLUxrpwdxzKMB1RfraY6LUBNhykp1BMISSNy1Q6umCPAj2QzZzNDKZgrdqaO0BSFY04YD3U5p2lzInSMF+AZu1/wDI6/8AU/WMRtTpsTzGPTzNpgehgEXkWbxDXJXalwMpWLRAXrEbjebD4mw64jvNlCOfl8oJDQARGo3AADySbaWmdDLgHb2QOB9PpzJGa19fC9JNJvcjlMEz8Tvjz7Yqr1qeV4ZRjvc7WAIMwKdOHYtFwA2g+cK0YY+yvEvofEwzjTQzqrRZvdFdCRTN9p56ZEQHnYWEj1uzNF8+nEHao1WnSNKmpK92gJMso0zrIZhM7HAR/wC0Dg/F6mRY1myGjLRXXuFrLUU0gTNMsSLLPyx69ofEu/yHC+LopZKNehXqKt9IJGofKooT4nEr1KYYFWEgggg9QbHDF2Z7J0cnlDklZ61Al+WvoflfxLyqoKkyYI944B4yOcStTWrSYPTcBlZTIIPUYU4AU9mNKkxOTzueyiMSTSo1/qwT5BgTPxJwRdn+DrkaLqcxXrDUaj1czU7xhygHmIEKAuAAfaIlOrxWnTdVZFyTGoGiNLVoF4seUkEbWMN4WGqvY5aZLZSrWy7g2CMSrSVAJpMZE6gsaydT0x7/ACOWRzxzeZzWfIIWswWgDIPcU+VGtdNRljI1DdQ0yHMU9IhoRdwCBYXswWdPiPKJgNVAN1IAU+l8Ry/8bTpZoWbVT5GA3BKwAw8RUReT8vbcdTNMuVpipSq1GFNkqJoYUrNULObALSDAyZMAx5llWfdWHEnm8SpsTUiyMGgEA8uwKlCx89meGCrmXqnSUoK1JXIv3tTS1Rli4hSiiLk1Cu90AiyGbSsi10aVca1afEu8yTYeZN1I+1entssqgU1EKqhdOkgDVzFdAvBmdEannmBXUAPezE1Fy4y1W1bLVmoupg8ymVKzuQrKATygDaYwSZg+JuUqS/VgGg3ibgKILObv40idLAlSkalRFbWVOpogEsV0gLZSDGqdUlU0whIvh3psbfxlxA0KJK25aPKITaXMTE2BUhm0hSjHTdgDOlZRlKifq/q6MkEbBovDyGdxRG57tidgxVS8dCAo0Uh5deszDAg4ow0rykAnTaml1G60trbAuR8AAcMHY99S5+vGkNmHRQsAKlNVpSCogDVrJeSpMlz72HLtBxJUp1KrtTApIWLqQC/LOmiDUBFMwF/pTtOlmRdg6DU+F5XU0M81iZIYl2eoDHKbgi9tt2WVwD2iW5ojy2idt9p3vY/0xzYcOF0z3wNzEk7jSSltSwSpjqdMiLuIA8UKW24626jeYEaQfPkUm9ycOGRRBUAA90kGB1PS1gd5UBSerHAPGAD2uZ4LlBsRTr5epUiTpVayEzFhuPvwc5iqEUsdh8P14C+O5D6VRrUKkzVRl1NeJEqV0jodJAA1G001nVgDnEeew/8AkNb87r//AMYefZ1xpsxk1SrIzOXP0fMKfEKicsn+sAGkWufLDVlPZfTpalo8R4lSRmZylOuqDU25AVN/X0wCb2z50VMvT4ZShszm6tNVQXKorhi7RssgXPTUfdOEvHHXIcdyeYqnTl62V+i94bBXUkjUdhP1f3k9Dgv7O9jMpk2arSRnrNZq9ZjUqt/vtt8onDlxzgtDN0WoZimtSm3Q9D0KkXUjzGAcsIeNV1p5etUYwqUqjE+QCEn8BgOo+zMUx3dHifE6dIWFNMwAFHknLYY8dvJpZShwnLu71s1FAM7BnFFYNWpUYxMJInrq9MAo9nVIrw7IBv8A0kK69ubm+rpi7GD4223FicHWBzIaKb0aFMcukRoJgKgAXU55qi2gEQt4+BHgGrtSf3pW/q/rGI6cgGCLzYTuRAGo+dktYCBJkQD/ALXz9DrAAklQAF3JLAAC4uSY3HxG+I1DqABrAbr1PkLHxQGAmL6lBtUZKgeOLcJTMUnp1JIaDI3VoCqwHUiAI8gFgBKYR57GdvjSCZTijBWELSzc/U1xFtb7Bo948rQbzu01GUgBj8tQIt1Mnm6WJIYBZnVU1dKuVp1UPelHQ76yGW3MZJ90BQZJmxLES2oJeRgRIMg3BHXHvEIUOG1MqSMnncxlRJApT3lMPJBApVAd2iIvYrGsaMKRxHixF+KgDoRlcvqb9QMREXO4lebAS9nM3TpI1Sq6oiiWZyFUD1JsMRR2k7S1OKt9FygZchMVq91OZIP8XS66CRc2LG0j3m1+EJWYVM7mK2bhpUVnPdg3sKawomDa9xBggrh6pusaQVCabEFY0xYT4SQIBPhiCAVZSA9pRFNV0hVFMRAgCmIMARECJ6qTpJlZCFPc7SCtx5/KBYj0UEgWCKYK1gCAx3B0sptpOqDE7HUBc31LJBaEbhUCxczHwCkFdQ3MDlUsZJgB2edI7sPeWgoAAsbifDttGxESetjJI70x07M12TK02NjUqZiqWJj6vvHAZi0x9XChrWWE6k8O/UcxYTI67Cbxr66gQJG4NvED37KMGymViABQogEc3Ppk2uDVsAEEhNOxgLgHTK8LKZ5swDFN6CisDy6qiNFItT0z4HK6AdXIgYXJKitJkkEuSJkM0RzKH0hpInUtMElSZUkHVhRROkNJhlEAdUJBHJJ5nYG77LcSYICfMQqgjTAIQkAsAS2ywpLVNVpidUwNWqmQTVKLEMAX1G4JZjpJur1CEggkTA5SRIh1w6Zeo7otRw0OFOn63XUJE6YMQgnYx1LReWw0gYinfcU9Ivq96qe6Ilj5yrEE+IAr74eYWqDMKT9aUJBDc2mmDTBAFQssE6hAEknUACfa1nyuUqlmYPUfuwAW0qurYHXuUUg2kibAXJ7l8stGjQoiAKdNQqz0VQurSN/VgpHm3URd7SnL5rIZRV0U2qI2gKQx1OqKz8ovd4338zpWUcw2pwoax0kXsx3kRqLn1GtuWzJBOAX5V9QAE/auPWdQiQbnxDV/tMK+HR3sC/ISTuLleoMSb35iYu1owjoqNhBkmw2LCJNiZIM7Fm2l16e30qJJkGTaYIJBMBbvJ0yq77MxtgPXFKutgNlU2aSL22KmQZ+zexBK6oKcL7q2FxfzmdkjQZv9XAMSSDbCbL5iZefFzb7LHSIGkDSJBVII5jMHsxVVM2AHmBbYeIAAEnwkBZNk2JAd4zka+WzQz2QXXWYBcxlyQozNJVJBkcutAsBwALhZYzJb2Z7VZbOoTReKi2qUX5a1JtiKiG4g2na2+OdKme8Ui6hXBMwAxamB4pKNAIgy14t0b+P9k8pm2FWohSspha9JjSqqegDLcn+tqNzCicAZYzEUdosnxXJ5Zq2T4lXr6I00alGjVqVOcKYqEaiRMwATa8HEVcX9o3F3BSrmqyCSpCqtEyDBE00VpBsROAsL2q7Y5fJRTvWzLfxeWpc1Vz0kDwLYksegMTEYYOzHCajVH4hnipzVUBYkaMvTBkUUmQCDEwGYsfdMkiHs/wAzl6ao6oA9QKalS7uztBOtiTUa4/i1gGL7ziTcuYMmQBIEkWMXHL4TAPJTudMsROA80gTWHLqh1PMOthOljZoK3Ys49NsFWBLh6c6MxUyw8gCZ6WixJ5VEDTdjgtwGiMJzk6c6tCapBnSJkTBn0k/ecZjMBqhk6YuqKDe8XgxafKAojyUDYDGjkqZklFk9YvuDY9LqDbqAd8ZjMBp+H0iAppUyoXSAVBAUxKgRYcot6Dyxo8Mo9aVPr7i9QAenUKo+QxmMwHcU1EjSL72F7dflbHGrkKTRqpoYJI5RKk7lTuDYXHljWMwHdcug2VRv0HWJ/uH3DGqdNVEKoAubADcyfxxvGYDfdrvpH3D0/wCQ+4Y21FTuAfljMZgPK0lEkKB5wAJuT/eT95xhoqd1H3C9ov52xmMwGdwv2R1/Hf78a7pbcottYWgQMbxmA19GSdWkTvtsfMeuO0YzGYDIx4qUgQQQCCIIIsR5H0xmMwGqdBRsALR8v2n78bCAbDGYzAYUG8DefnEf3E49QPL1xmMwGtIGwHl8sc3y6EhiqkiYMCRO8HpON4zAYaKkhiokbGBI32PzP349aBvAm/474zGYDRoLM6VnzgT9/wAh92OuMxm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picture containing building, outdoor, white, government building&#10;&#10;Description automatically generated">
            <a:extLst>
              <a:ext uri="{FF2B5EF4-FFF2-40B4-BE49-F238E27FC236}">
                <a16:creationId xmlns:a16="http://schemas.microsoft.com/office/drawing/2014/main" id="{D9FF7766-B042-4755-87D6-2E4709C469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661186"/>
            <a:ext cx="4871259" cy="219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22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invented Alternating Current.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ADBDC22-BFE4-4A06-A830-14C3AFB40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68488" cy="6858000"/>
          </a:xfrm>
          <a:prstGeom prst="rect">
            <a:avLst/>
          </a:prstGeom>
          <a:noFill/>
          <a:ln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56C7F-05D2-4CAE-84BE-448AB0975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72" y="2133600"/>
            <a:ext cx="8096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99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Westinghouse Ltd &amp; Tesla proved it. </a:t>
            </a:r>
          </a:p>
        </p:txBody>
      </p:sp>
      <p:pic>
        <p:nvPicPr>
          <p:cNvPr id="7" name="Picture 22">
            <a:extLst>
              <a:ext uri="{FF2B5EF4-FFF2-40B4-BE49-F238E27FC236}">
                <a16:creationId xmlns:a16="http://schemas.microsoft.com/office/drawing/2014/main" id="{325ED468-3D56-43E4-96B4-85B7057FC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1304" y="2541095"/>
            <a:ext cx="4038600" cy="3317875"/>
          </a:xfrm>
          <a:prstGeom prst="rect">
            <a:avLst/>
          </a:prstGeom>
          <a:noFill/>
          <a:ln/>
        </p:spPr>
      </p:pic>
      <p:sp>
        <p:nvSpPr>
          <p:cNvPr id="8" name="Text Box 24">
            <a:extLst>
              <a:ext uri="{FF2B5EF4-FFF2-40B4-BE49-F238E27FC236}">
                <a16:creationId xmlns:a16="http://schemas.microsoft.com/office/drawing/2014/main" id="{EF563999-2329-4FC4-88A0-7F3B03AE8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696" y="2786456"/>
            <a:ext cx="28194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200" dirty="0">
                <a:solidFill>
                  <a:srgbClr val="FFFF00"/>
                </a:solidFill>
                <a:latin typeface="Constantia" panose="02030602050306030303" pitchFamily="18" charset="0"/>
              </a:rPr>
              <a:t>Building of Electricity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7832D64A-D122-440F-8F33-731AE9AC332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32428" y="2370137"/>
            <a:ext cx="5029200" cy="4487863"/>
          </a:xfrm>
          <a:noFill/>
          <a:ln/>
        </p:spPr>
      </p:pic>
      <p:sp>
        <p:nvSpPr>
          <p:cNvPr id="9" name="Text Box 13">
            <a:extLst>
              <a:ext uri="{FF2B5EF4-FFF2-40B4-BE49-F238E27FC236}">
                <a16:creationId xmlns:a16="http://schemas.microsoft.com/office/drawing/2014/main" id="{6869B995-152B-45DC-BBD0-FD80C2291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8668" y="2692664"/>
            <a:ext cx="536833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200" dirty="0">
                <a:solidFill>
                  <a:srgbClr val="FFFF00"/>
                </a:solidFill>
                <a:latin typeface="Constantia" panose="02030602050306030303" pitchFamily="18" charset="0"/>
              </a:rPr>
              <a:t>‘Court of Honor’ at the Columbian Exposition Chicago, 1893</a:t>
            </a:r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953BEFAE-306B-4CC0-90E7-56E140C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69104" y="2460922"/>
            <a:ext cx="2895600" cy="2571750"/>
          </a:xfrm>
          <a:prstGeom prst="rect">
            <a:avLst/>
          </a:prstGeom>
          <a:noFill/>
          <a:ln/>
        </p:spPr>
      </p:pic>
      <p:sp>
        <p:nvSpPr>
          <p:cNvPr id="12" name="Text Box 16">
            <a:extLst>
              <a:ext uri="{FF2B5EF4-FFF2-40B4-BE49-F238E27FC236}">
                <a16:creationId xmlns:a16="http://schemas.microsoft.com/office/drawing/2014/main" id="{095A4C3F-EECD-4A97-8A07-A8532CEC2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9104" y="5034596"/>
            <a:ext cx="271870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Tesla passing high voltage through his body - 1898</a:t>
            </a:r>
          </a:p>
        </p:txBody>
      </p:sp>
    </p:spTree>
    <p:extLst>
      <p:ext uri="{BB962C8B-B14F-4D97-AF65-F5344CB8AC3E}">
        <p14:creationId xmlns:p14="http://schemas.microsoft.com/office/powerpoint/2010/main" val="2672054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Finally, AC current was used by public as it had its advantage of far away transmission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6DB39-8086-4E2F-A65F-B3FE283A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79" y="1838871"/>
            <a:ext cx="5506065" cy="4395019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6F6DCA6D-EF08-4875-8AD0-0EA13ABDC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48768" y="1722335"/>
            <a:ext cx="3475457" cy="2726813"/>
          </a:xfrm>
          <a:prstGeom prst="rect">
            <a:avLst/>
          </a:prstGeom>
          <a:noFill/>
          <a:ln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BCD28E-315B-4178-855B-4104E4A5F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58" y="4036380"/>
            <a:ext cx="4725403" cy="264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4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6E128-4E7C-4862-804A-D0434B66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person, suit&#10;&#10;Description automatically generated">
            <a:extLst>
              <a:ext uri="{FF2B5EF4-FFF2-40B4-BE49-F238E27FC236}">
                <a16:creationId xmlns:a16="http://schemas.microsoft.com/office/drawing/2014/main" id="{DD9B9818-1369-4AE6-829E-66E82EE48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77014"/>
            <a:ext cx="8396111" cy="377825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656A88-392D-442A-8A20-03B725002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247" y="3855264"/>
            <a:ext cx="5071281" cy="33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16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AD3E0-3D58-4B96-BE57-79CC388C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always celebrated Edison and never spoke about Tesla.</a:t>
            </a:r>
          </a:p>
        </p:txBody>
      </p:sp>
      <p:pic>
        <p:nvPicPr>
          <p:cNvPr id="6" name="Content Placeholder 5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9220EF34-699A-4C93-B8E8-46020DEEC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857" y="2133600"/>
            <a:ext cx="8396111" cy="3778250"/>
          </a:xfrm>
        </p:spPr>
      </p:pic>
    </p:spTree>
    <p:extLst>
      <p:ext uri="{BB962C8B-B14F-4D97-AF65-F5344CB8AC3E}">
        <p14:creationId xmlns:p14="http://schemas.microsoft.com/office/powerpoint/2010/main" val="427181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B82C-EFE8-4398-BE0A-F45F41ED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067" y="624110"/>
            <a:ext cx="9410546" cy="1280890"/>
          </a:xfrm>
        </p:spPr>
        <p:txBody>
          <a:bodyPr>
            <a:normAutofit/>
          </a:bodyPr>
          <a:lstStyle/>
          <a:p>
            <a:r>
              <a:rPr lang="en-US" dirty="0"/>
              <a:t>Idea – Why a bulb ?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9D5D7CE-F8DB-4AEE-BF4C-D02E7061B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066" y="1504510"/>
            <a:ext cx="9410546" cy="4749385"/>
          </a:xfrm>
        </p:spPr>
      </p:pic>
    </p:spTree>
    <p:extLst>
      <p:ext uri="{BB962C8B-B14F-4D97-AF65-F5344CB8AC3E}">
        <p14:creationId xmlns:p14="http://schemas.microsoft.com/office/powerpoint/2010/main" val="389777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FEFFFF"/>
                </a:solidFill>
              </a:rPr>
              <a:t>Here comes Tesla’s important invention which was shelved due to his </a:t>
            </a:r>
            <a:r>
              <a:rPr lang="en-US" sz="3100" u="sng" dirty="0">
                <a:solidFill>
                  <a:srgbClr val="FEFFFF"/>
                </a:solidFill>
              </a:rPr>
              <a:t>new investor</a:t>
            </a:r>
            <a:r>
              <a:rPr lang="en-US" sz="3100" dirty="0">
                <a:solidFill>
                  <a:srgbClr val="FEFFFF"/>
                </a:solidFill>
              </a:rPr>
              <a:t>.</a:t>
            </a:r>
            <a:br>
              <a:rPr lang="en-US" sz="3100" dirty="0">
                <a:solidFill>
                  <a:srgbClr val="FEFFFF"/>
                </a:solidFill>
              </a:rPr>
            </a:br>
            <a:br>
              <a:rPr lang="en-US" sz="3100" dirty="0">
                <a:solidFill>
                  <a:srgbClr val="FEFFFF"/>
                </a:solidFill>
              </a:rPr>
            </a:br>
            <a:r>
              <a:rPr lang="en-US" sz="3100" dirty="0">
                <a:solidFill>
                  <a:srgbClr val="FFFF00"/>
                </a:solidFill>
              </a:rPr>
              <a:t>The </a:t>
            </a:r>
            <a:r>
              <a:rPr lang="en-US" sz="3100" dirty="0" err="1">
                <a:solidFill>
                  <a:srgbClr val="FFFF00"/>
                </a:solidFill>
              </a:rPr>
              <a:t>Wardenclyffe</a:t>
            </a:r>
            <a:r>
              <a:rPr lang="en-US" sz="3100" dirty="0">
                <a:solidFill>
                  <a:srgbClr val="FFFF00"/>
                </a:solidFill>
              </a:rPr>
              <a:t> Tower</a:t>
            </a:r>
            <a:br>
              <a:rPr lang="en-US" sz="3100" dirty="0">
                <a:solidFill>
                  <a:srgbClr val="FEFFFF"/>
                </a:solidFill>
              </a:rPr>
            </a:br>
            <a:endParaRPr lang="en-US" sz="3100" b="1" dirty="0">
              <a:solidFill>
                <a:srgbClr val="FEFFFF"/>
              </a:solidFill>
            </a:endParaRPr>
          </a:p>
        </p:txBody>
      </p:sp>
      <p:sp>
        <p:nvSpPr>
          <p:cNvPr id="107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3008D5A-7EEF-4A10-A4CE-B62DD076F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0517" y="967417"/>
            <a:ext cx="5555456" cy="493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71866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315</TotalTime>
  <Words>246</Words>
  <Application>Microsoft Office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Century Gothic</vt:lpstr>
      <vt:lpstr>Constantia</vt:lpstr>
      <vt:lpstr>Copperplate</vt:lpstr>
      <vt:lpstr>Copperplate-Light</vt:lpstr>
      <vt:lpstr>Wingdings 3</vt:lpstr>
      <vt:lpstr>Wisp</vt:lpstr>
      <vt:lpstr>Nikola Tesla (1856-1943)</vt:lpstr>
      <vt:lpstr>PowerPoint Presentation</vt:lpstr>
      <vt:lpstr>Tesla invented Alternating Current.</vt:lpstr>
      <vt:lpstr>Westinghouse Ltd &amp; Tesla proved it. </vt:lpstr>
      <vt:lpstr>Finally, AC current was used by public as it had its advantage of far away transmission</vt:lpstr>
      <vt:lpstr>PowerPoint Presentation</vt:lpstr>
      <vt:lpstr>History always celebrated Edison and never spoke about Tesla.</vt:lpstr>
      <vt:lpstr>Idea – Why a bulb ?</vt:lpstr>
      <vt:lpstr>Here comes Tesla’s important invention which was shelved due to his new investor.  The Wardenclyffe Tower </vt:lpstr>
      <vt:lpstr>Tesla’s Ideas on Wireless Transmission</vt:lpstr>
    </vt:vector>
  </TitlesOfParts>
  <Company>Anthem,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Short story about an inventor and his financier</dc:title>
  <dc:creator>Mani, Vignesh Suryah</dc:creator>
  <cp:lastModifiedBy>Mani, Vignesh Suryah (Cognizant)</cp:lastModifiedBy>
  <cp:revision>62</cp:revision>
  <dcterms:created xsi:type="dcterms:W3CDTF">2022-03-03T13:54:20Z</dcterms:created>
  <dcterms:modified xsi:type="dcterms:W3CDTF">2022-03-31T15:27:42Z</dcterms:modified>
</cp:coreProperties>
</file>